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</p:sldIdLst>
  <p:sldSz cy="10058400" cx="15544800"/>
  <p:notesSz cx="6858000" cy="9144000"/>
  <p:embeddedFontLst>
    <p:embeddedFont>
      <p:font typeface="Play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9" roundtripDataSignature="AMtx7mgvipVccbhe/Xcil2NoC1raIsUZm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font" Target="fonts/Play-regular.fntdata"/><Relationship Id="rId8" Type="http://schemas.openxmlformats.org/officeDocument/2006/relationships/font" Target="fonts/Play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044575" y="1143000"/>
            <a:ext cx="47688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/>
          <p:nvPr>
            <p:ph idx="2" type="sldImg"/>
          </p:nvPr>
        </p:nvSpPr>
        <p:spPr>
          <a:xfrm>
            <a:off x="1044575" y="1143000"/>
            <a:ext cx="47688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2:notes"/>
          <p:cNvSpPr/>
          <p:nvPr>
            <p:ph idx="2" type="sldImg"/>
          </p:nvPr>
        </p:nvSpPr>
        <p:spPr>
          <a:xfrm>
            <a:off x="1044575" y="1143000"/>
            <a:ext cx="47688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ctrTitle"/>
          </p:nvPr>
        </p:nvSpPr>
        <p:spPr>
          <a:xfrm>
            <a:off x="1165860" y="1646133"/>
            <a:ext cx="13213080" cy="35018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Play"/>
              <a:buNone/>
              <a:defRPr sz="8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subTitle"/>
          </p:nvPr>
        </p:nvSpPr>
        <p:spPr>
          <a:xfrm>
            <a:off x="1943100" y="5282989"/>
            <a:ext cx="11658600" cy="2428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3520"/>
              <a:buNone/>
              <a:defRPr sz="3520"/>
            </a:lvl1pPr>
            <a:lvl2pPr lvl="1" algn="ctr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None/>
              <a:defRPr sz="2933"/>
            </a:lvl2pPr>
            <a:lvl3pPr lvl="2" algn="ctr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None/>
              <a:defRPr sz="2640"/>
            </a:lvl3pPr>
            <a:lvl4pPr lvl="3" algn="ctr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sz="2347"/>
            </a:lvl4pPr>
            <a:lvl5pPr lvl="4" algn="ctr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sz="2347"/>
            </a:lvl5pPr>
            <a:lvl6pPr lvl="5" algn="ctr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sz="2347"/>
            </a:lvl6pPr>
            <a:lvl7pPr lvl="6" algn="ctr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sz="2347"/>
            </a:lvl7pPr>
            <a:lvl8pPr lvl="7" algn="ctr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sz="2347"/>
            </a:lvl8pPr>
            <a:lvl9pPr lvl="8" algn="ctr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sz="2347"/>
            </a:lvl9pPr>
          </a:lstStyle>
          <a:p/>
        </p:txBody>
      </p:sp>
      <p:sp>
        <p:nvSpPr>
          <p:cNvPr id="19" name="Google Shape;19;p4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3"/>
          <p:cNvSpPr txBox="1"/>
          <p:nvPr>
            <p:ph type="title"/>
          </p:nvPr>
        </p:nvSpPr>
        <p:spPr>
          <a:xfrm>
            <a:off x="1068705" y="535519"/>
            <a:ext cx="13407390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3"/>
          <p:cNvSpPr txBox="1"/>
          <p:nvPr>
            <p:ph idx="1" type="body"/>
          </p:nvPr>
        </p:nvSpPr>
        <p:spPr>
          <a:xfrm rot="5400000">
            <a:off x="4581419" y="-835130"/>
            <a:ext cx="6381962" cy="13407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13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/>
          <p:nvPr>
            <p:ph type="title"/>
          </p:nvPr>
        </p:nvSpPr>
        <p:spPr>
          <a:xfrm rot="5400000">
            <a:off x="8538157" y="3121607"/>
            <a:ext cx="8524029" cy="33518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4"/>
          <p:cNvSpPr txBox="1"/>
          <p:nvPr>
            <p:ph idx="1" type="body"/>
          </p:nvPr>
        </p:nvSpPr>
        <p:spPr>
          <a:xfrm rot="5400000">
            <a:off x="1737308" y="-133085"/>
            <a:ext cx="8524029" cy="98612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" name="Google Shape;82;p14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4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4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1068705" y="535519"/>
            <a:ext cx="13407390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" type="body"/>
          </p:nvPr>
        </p:nvSpPr>
        <p:spPr>
          <a:xfrm>
            <a:off x="1068705" y="2677584"/>
            <a:ext cx="13407390" cy="638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1060610" y="2507618"/>
            <a:ext cx="13407390" cy="41840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Play"/>
              <a:buNone/>
              <a:defRPr sz="8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" type="body"/>
          </p:nvPr>
        </p:nvSpPr>
        <p:spPr>
          <a:xfrm>
            <a:off x="1060610" y="6731215"/>
            <a:ext cx="13407390" cy="22002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rgbClr val="757575"/>
              </a:buClr>
              <a:buSzPts val="3520"/>
              <a:buNone/>
              <a:defRPr sz="352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rgbClr val="757575"/>
              </a:buClr>
              <a:buSzPts val="2933"/>
              <a:buNone/>
              <a:defRPr sz="2933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rgbClr val="757575"/>
              </a:buClr>
              <a:buSzPts val="2640"/>
              <a:buNone/>
              <a:defRPr sz="264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rgbClr val="757575"/>
              </a:buClr>
              <a:buSzPts val="2347"/>
              <a:buNone/>
              <a:defRPr sz="2347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rgbClr val="757575"/>
              </a:buClr>
              <a:buSzPts val="2347"/>
              <a:buNone/>
              <a:defRPr sz="2347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rgbClr val="757575"/>
              </a:buClr>
              <a:buSzPts val="2347"/>
              <a:buNone/>
              <a:defRPr sz="2347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rgbClr val="757575"/>
              </a:buClr>
              <a:buSzPts val="2347"/>
              <a:buNone/>
              <a:defRPr sz="2347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rgbClr val="757575"/>
              </a:buClr>
              <a:buSzPts val="2347"/>
              <a:buNone/>
              <a:defRPr sz="2347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rgbClr val="757575"/>
              </a:buClr>
              <a:buSzPts val="2347"/>
              <a:buNone/>
              <a:defRPr sz="2347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1" name="Google Shape;31;p6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 txBox="1"/>
          <p:nvPr>
            <p:ph type="title"/>
          </p:nvPr>
        </p:nvSpPr>
        <p:spPr>
          <a:xfrm>
            <a:off x="1068705" y="535519"/>
            <a:ext cx="13407390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7"/>
          <p:cNvSpPr txBox="1"/>
          <p:nvPr>
            <p:ph idx="1" type="body"/>
          </p:nvPr>
        </p:nvSpPr>
        <p:spPr>
          <a:xfrm>
            <a:off x="1068705" y="2677584"/>
            <a:ext cx="6606540" cy="638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7"/>
          <p:cNvSpPr txBox="1"/>
          <p:nvPr>
            <p:ph idx="2" type="body"/>
          </p:nvPr>
        </p:nvSpPr>
        <p:spPr>
          <a:xfrm>
            <a:off x="7869555" y="2677584"/>
            <a:ext cx="6606540" cy="638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1070730" y="535519"/>
            <a:ext cx="13407390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8"/>
          <p:cNvSpPr txBox="1"/>
          <p:nvPr>
            <p:ph idx="1" type="body"/>
          </p:nvPr>
        </p:nvSpPr>
        <p:spPr>
          <a:xfrm>
            <a:off x="1070731" y="2465706"/>
            <a:ext cx="6576178" cy="120840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3520"/>
              <a:buNone/>
              <a:defRPr b="1" sz="3520"/>
            </a:lvl1pPr>
            <a:lvl2pPr indent="-2286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None/>
              <a:defRPr b="1" sz="2933"/>
            </a:lvl2pPr>
            <a:lvl3pPr indent="-2286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None/>
              <a:defRPr b="1" sz="2640"/>
            </a:lvl3pPr>
            <a:lvl4pPr indent="-2286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4pPr>
            <a:lvl5pPr indent="-2286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5pPr>
            <a:lvl6pPr indent="-2286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6pPr>
            <a:lvl7pPr indent="-2286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7pPr>
            <a:lvl8pPr indent="-2286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8pPr>
            <a:lvl9pPr indent="-2286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9pPr>
          </a:lstStyle>
          <a:p/>
        </p:txBody>
      </p:sp>
      <p:sp>
        <p:nvSpPr>
          <p:cNvPr id="44" name="Google Shape;44;p8"/>
          <p:cNvSpPr txBox="1"/>
          <p:nvPr>
            <p:ph idx="2" type="body"/>
          </p:nvPr>
        </p:nvSpPr>
        <p:spPr>
          <a:xfrm>
            <a:off x="1070731" y="3674110"/>
            <a:ext cx="6576178" cy="5404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8"/>
          <p:cNvSpPr txBox="1"/>
          <p:nvPr>
            <p:ph idx="3" type="body"/>
          </p:nvPr>
        </p:nvSpPr>
        <p:spPr>
          <a:xfrm>
            <a:off x="7869556" y="2465706"/>
            <a:ext cx="6608565" cy="120840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3520"/>
              <a:buNone/>
              <a:defRPr b="1" sz="3520"/>
            </a:lvl1pPr>
            <a:lvl2pPr indent="-2286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None/>
              <a:defRPr b="1" sz="2933"/>
            </a:lvl2pPr>
            <a:lvl3pPr indent="-2286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None/>
              <a:defRPr b="1" sz="2640"/>
            </a:lvl3pPr>
            <a:lvl4pPr indent="-2286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4pPr>
            <a:lvl5pPr indent="-2286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5pPr>
            <a:lvl6pPr indent="-2286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6pPr>
            <a:lvl7pPr indent="-2286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7pPr>
            <a:lvl8pPr indent="-2286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8pPr>
            <a:lvl9pPr indent="-2286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9pPr>
          </a:lstStyle>
          <a:p/>
        </p:txBody>
      </p:sp>
      <p:sp>
        <p:nvSpPr>
          <p:cNvPr id="46" name="Google Shape;46;p8"/>
          <p:cNvSpPr txBox="1"/>
          <p:nvPr>
            <p:ph idx="4" type="body"/>
          </p:nvPr>
        </p:nvSpPr>
        <p:spPr>
          <a:xfrm>
            <a:off x="7869556" y="3674110"/>
            <a:ext cx="6608565" cy="5404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1068705" y="535519"/>
            <a:ext cx="13407390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9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9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0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0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1"/>
          <p:cNvSpPr txBox="1"/>
          <p:nvPr>
            <p:ph type="title"/>
          </p:nvPr>
        </p:nvSpPr>
        <p:spPr>
          <a:xfrm>
            <a:off x="1070730" y="670560"/>
            <a:ext cx="5013603" cy="23469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93"/>
              <a:buFont typeface="Play"/>
              <a:buNone/>
              <a:defRPr sz="4693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1"/>
          <p:cNvSpPr txBox="1"/>
          <p:nvPr>
            <p:ph idx="1" type="body"/>
          </p:nvPr>
        </p:nvSpPr>
        <p:spPr>
          <a:xfrm>
            <a:off x="6608565" y="1448226"/>
            <a:ext cx="7869555" cy="71479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526605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4693"/>
              <a:buChar char="•"/>
              <a:defRPr sz="4693"/>
            </a:lvl1pPr>
            <a:lvl2pPr indent="-489394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4107"/>
              <a:buChar char="•"/>
              <a:defRPr sz="4107"/>
            </a:lvl2pPr>
            <a:lvl3pPr indent="-452119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3520"/>
              <a:buChar char="•"/>
              <a:defRPr sz="3520"/>
            </a:lvl3pPr>
            <a:lvl4pPr indent="-414845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Char char="•"/>
              <a:defRPr sz="2933"/>
            </a:lvl4pPr>
            <a:lvl5pPr indent="-414845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Char char="•"/>
              <a:defRPr sz="2933"/>
            </a:lvl5pPr>
            <a:lvl6pPr indent="-414845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Char char="•"/>
              <a:defRPr sz="2933"/>
            </a:lvl6pPr>
            <a:lvl7pPr indent="-414845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Char char="•"/>
              <a:defRPr sz="2933"/>
            </a:lvl7pPr>
            <a:lvl8pPr indent="-414845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Char char="•"/>
              <a:defRPr sz="2933"/>
            </a:lvl8pPr>
            <a:lvl9pPr indent="-414845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Char char="•"/>
              <a:defRPr sz="2933"/>
            </a:lvl9pPr>
          </a:lstStyle>
          <a:p/>
        </p:txBody>
      </p:sp>
      <p:sp>
        <p:nvSpPr>
          <p:cNvPr id="62" name="Google Shape;62;p11"/>
          <p:cNvSpPr txBox="1"/>
          <p:nvPr>
            <p:ph idx="2" type="body"/>
          </p:nvPr>
        </p:nvSpPr>
        <p:spPr>
          <a:xfrm>
            <a:off x="1070730" y="3017520"/>
            <a:ext cx="5013603" cy="559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sz="2347"/>
            </a:lvl1pPr>
            <a:lvl2pPr indent="-2286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053"/>
              <a:buNone/>
              <a:defRPr sz="2053"/>
            </a:lvl2pPr>
            <a:lvl3pPr indent="-2286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/>
            </a:lvl3pPr>
            <a:lvl4pPr indent="-2286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4pPr>
            <a:lvl5pPr indent="-2286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5pPr>
            <a:lvl6pPr indent="-2286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6pPr>
            <a:lvl7pPr indent="-2286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7pPr>
            <a:lvl8pPr indent="-2286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8pPr>
            <a:lvl9pPr indent="-2286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9pPr>
          </a:lstStyle>
          <a:p/>
        </p:txBody>
      </p:sp>
      <p:sp>
        <p:nvSpPr>
          <p:cNvPr id="63" name="Google Shape;63;p11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1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1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type="title"/>
          </p:nvPr>
        </p:nvSpPr>
        <p:spPr>
          <a:xfrm>
            <a:off x="1070730" y="670560"/>
            <a:ext cx="5013603" cy="23469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93"/>
              <a:buFont typeface="Play"/>
              <a:buNone/>
              <a:defRPr sz="4693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2"/>
          <p:cNvSpPr/>
          <p:nvPr>
            <p:ph idx="2" type="pic"/>
          </p:nvPr>
        </p:nvSpPr>
        <p:spPr>
          <a:xfrm>
            <a:off x="6608565" y="1448226"/>
            <a:ext cx="7869555" cy="7147983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12"/>
          <p:cNvSpPr txBox="1"/>
          <p:nvPr>
            <p:ph idx="1" type="body"/>
          </p:nvPr>
        </p:nvSpPr>
        <p:spPr>
          <a:xfrm>
            <a:off x="1070730" y="3017520"/>
            <a:ext cx="5013603" cy="559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sz="2347"/>
            </a:lvl1pPr>
            <a:lvl2pPr indent="-2286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053"/>
              <a:buNone/>
              <a:defRPr sz="2053"/>
            </a:lvl2pPr>
            <a:lvl3pPr indent="-2286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/>
            </a:lvl3pPr>
            <a:lvl4pPr indent="-2286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4pPr>
            <a:lvl5pPr indent="-2286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5pPr>
            <a:lvl6pPr indent="-2286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6pPr>
            <a:lvl7pPr indent="-2286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7pPr>
            <a:lvl8pPr indent="-2286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8pPr>
            <a:lvl9pPr indent="-2286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9pPr>
          </a:lstStyle>
          <a:p/>
        </p:txBody>
      </p:sp>
      <p:sp>
        <p:nvSpPr>
          <p:cNvPr id="70" name="Google Shape;70;p12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2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type="title"/>
          </p:nvPr>
        </p:nvSpPr>
        <p:spPr>
          <a:xfrm>
            <a:off x="1068705" y="535519"/>
            <a:ext cx="13407390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453"/>
              <a:buFont typeface="Play"/>
              <a:buNone/>
              <a:defRPr b="0" i="0" sz="6453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3"/>
          <p:cNvSpPr txBox="1"/>
          <p:nvPr>
            <p:ph idx="1" type="body"/>
          </p:nvPr>
        </p:nvSpPr>
        <p:spPr>
          <a:xfrm>
            <a:off x="1068705" y="2677584"/>
            <a:ext cx="13407390" cy="638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89394" lvl="0" marL="457200" marR="0" rtl="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4107"/>
              <a:buFont typeface="Arial"/>
              <a:buChar char="•"/>
              <a:defRPr b="0" i="0" sz="410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52119" lvl="1" marL="914400" marR="0" rtl="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3520"/>
              <a:buFont typeface="Arial"/>
              <a:buChar char="•"/>
              <a:defRPr b="0" i="0" sz="352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14845" lvl="2" marL="1371600" marR="0" rtl="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Font typeface="Arial"/>
              <a:buChar char="•"/>
              <a:defRPr b="0" i="0" sz="29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6239" lvl="3" marL="1828800" marR="0" rtl="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Font typeface="Arial"/>
              <a:buChar char="•"/>
              <a:defRPr b="0" i="0" sz="2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6239" lvl="4" marL="2286000" marR="0" rtl="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Font typeface="Arial"/>
              <a:buChar char="•"/>
              <a:defRPr b="0" i="0" sz="2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6239" lvl="5" marL="2743200" marR="0" rtl="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Font typeface="Arial"/>
              <a:buChar char="•"/>
              <a:defRPr b="0" i="0" sz="2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6239" lvl="6" marL="3200400" marR="0" rtl="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Font typeface="Arial"/>
              <a:buChar char="•"/>
              <a:defRPr b="0" i="0" sz="2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6240" lvl="7" marL="3657600" marR="0" rtl="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Font typeface="Arial"/>
              <a:buChar char="•"/>
              <a:defRPr b="0" i="0" sz="2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6240" lvl="8" marL="4114800" marR="0" rtl="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Font typeface="Arial"/>
              <a:buChar char="•"/>
              <a:defRPr b="0" i="0" sz="2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3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3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Gráfico&#10;&#10;El contenido generado por IA puede ser incorrecto." id="15" name="Google Shape;15;p3"/>
          <p:cNvPicPr preferRelativeResize="0"/>
          <p:nvPr/>
        </p:nvPicPr>
        <p:blipFill rotWithShape="1">
          <a:blip r:embed="rId1">
            <a:alphaModFix amt="19000"/>
          </a:blip>
          <a:srcRect b="0" l="0" r="0" t="0"/>
          <a:stretch/>
        </p:blipFill>
        <p:spPr>
          <a:xfrm>
            <a:off x="5391150" y="2647951"/>
            <a:ext cx="4762501" cy="47625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2.png"/><Relationship Id="rId6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69BFF">
            <a:alpha val="12156"/>
          </a:srgbClr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/>
          <p:nvPr/>
        </p:nvSpPr>
        <p:spPr>
          <a:xfrm>
            <a:off x="271277" y="161435"/>
            <a:ext cx="15002244" cy="9735530"/>
          </a:xfrm>
          <a:prstGeom prst="roundRect">
            <a:avLst>
              <a:gd fmla="val 16667" name="adj"/>
            </a:avLst>
          </a:prstGeom>
          <a:solidFill>
            <a:schemeClr val="lt1">
              <a:alpha val="52156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exto&#10;&#10;El contenido generado por IA puede ser incorrecto." id="90" name="Google Shape;90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5834" y="161421"/>
            <a:ext cx="3324990" cy="187030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o&#10;&#10;El contenido generado por IA puede ser incorrecto." id="91" name="Google Shape;91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310980" y="1"/>
            <a:ext cx="2234247" cy="253437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"/>
          <p:cNvSpPr/>
          <p:nvPr/>
        </p:nvSpPr>
        <p:spPr>
          <a:xfrm>
            <a:off x="3100288" y="1736985"/>
            <a:ext cx="9174754" cy="865918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165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4010306" y="2031258"/>
            <a:ext cx="6570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Eje de Innovación:</a:t>
            </a:r>
            <a:r>
              <a:rPr b="0" i="0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Indica claramente si es </a:t>
            </a:r>
            <a:r>
              <a:rPr b="1" i="0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Digital</a:t>
            </a:r>
            <a:r>
              <a:rPr b="0" i="0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o </a:t>
            </a:r>
            <a:r>
              <a:rPr b="1" i="0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Constructiva</a:t>
            </a:r>
            <a:r>
              <a:rPr b="0" i="0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3100288" y="2808770"/>
            <a:ext cx="7835745" cy="1119322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165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3100288" y="3026528"/>
            <a:ext cx="7695404" cy="9338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Nombre del Proyecto:</a:t>
            </a:r>
            <a:r>
              <a:rPr b="0" i="0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Usa una tipografía grande y negrita para que sea "claro y memorable".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7000"/>
              </a:lnSpc>
              <a:spcBef>
                <a:spcPts val="518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Eslogan:</a:t>
            </a:r>
            <a:r>
              <a:rPr b="0" i="0" lang="en-US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Una frase breve debajo del título que resuma la esencia de tu solución.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"/>
          <p:cNvSpPr/>
          <p:nvPr/>
        </p:nvSpPr>
        <p:spPr>
          <a:xfrm>
            <a:off x="11142151" y="2805352"/>
            <a:ext cx="1168828" cy="1119322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165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11348828" y="3026528"/>
            <a:ext cx="86531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Logo ODS elegido</a:t>
            </a:r>
            <a:endParaRPr/>
          </a:p>
        </p:txBody>
      </p:sp>
      <p:sp>
        <p:nvSpPr>
          <p:cNvPr id="98" name="Google Shape;98;p1"/>
          <p:cNvSpPr/>
          <p:nvPr/>
        </p:nvSpPr>
        <p:spPr>
          <a:xfrm>
            <a:off x="3074872" y="4108904"/>
            <a:ext cx="9200170" cy="859651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6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3196674" y="4295630"/>
            <a:ext cx="8841679" cy="764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Justificación:</a:t>
            </a:r>
            <a:r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Una frase potente que explique cómo tu proyecto ayuda a "poner fin a la pobreza, proteger el planeta o garantizar prosperidad".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6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/>
          <p:nvPr/>
        </p:nvSpPr>
        <p:spPr>
          <a:xfrm>
            <a:off x="7772399" y="5340140"/>
            <a:ext cx="6894095" cy="2296239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6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"/>
          <p:cNvSpPr txBox="1"/>
          <p:nvPr/>
        </p:nvSpPr>
        <p:spPr>
          <a:xfrm>
            <a:off x="1373429" y="5590971"/>
            <a:ext cx="5030554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highlight>
                  <a:srgbClr val="FFFF00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Arquitectura y Diseño Visual (El Centro de Atención)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1640119" y="6069707"/>
            <a:ext cx="4513046" cy="3433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Esta sección debe ocupar al menos el </a:t>
            </a:r>
            <a:r>
              <a:rPr b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40% de la hoja</a:t>
            </a:r>
            <a:r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1891" lvl="0" marL="221891" marR="0" rtl="0" algn="l">
              <a:lnSpc>
                <a:spcPct val="107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∙"/>
            </a:pPr>
            <a:r>
              <a:rPr b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Mockup/Prototipo:</a:t>
            </a:r>
            <a:r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Si es Innovación Digital, incluye una captura o bosquejo de la interfaz de la App o Software.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1891" lvl="0" marL="221891" marR="0" rtl="0" algn="l">
              <a:lnSpc>
                <a:spcPct val="107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∙"/>
            </a:pPr>
            <a:r>
              <a:rPr b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Esquema Funcional:</a:t>
            </a:r>
            <a:r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Si es Innovación Constructiva, un dibujo técnico o render del prototipo (ej. un sensor IoT o un dispositivo wearable).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1891" lvl="0" marL="221891" marR="0" rtl="0" algn="l">
              <a:lnSpc>
                <a:spcPct val="107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∙"/>
            </a:pPr>
            <a:r>
              <a:rPr b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Interacción:</a:t>
            </a:r>
            <a:r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Flechas o etiquetas breves que indiquen cómo interactúa el usuario con el entorno.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"/>
          <p:cNvSpPr/>
          <p:nvPr/>
        </p:nvSpPr>
        <p:spPr>
          <a:xfrm>
            <a:off x="1027575" y="5345932"/>
            <a:ext cx="6267964" cy="4440046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6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"/>
          <p:cNvSpPr/>
          <p:nvPr/>
        </p:nvSpPr>
        <p:spPr>
          <a:xfrm>
            <a:off x="7772399" y="7786363"/>
            <a:ext cx="6894096" cy="1805638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6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"/>
          <p:cNvSpPr txBox="1"/>
          <p:nvPr/>
        </p:nvSpPr>
        <p:spPr>
          <a:xfrm>
            <a:off x="9319208" y="5520088"/>
            <a:ext cx="3845910" cy="5332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chemeClr val="dk1"/>
                </a:solidFill>
                <a:highlight>
                  <a:srgbClr val="FFFF00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Descripción de la Solución (Sinopsis)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6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"/>
          <p:cNvSpPr txBox="1"/>
          <p:nvPr/>
        </p:nvSpPr>
        <p:spPr>
          <a:xfrm>
            <a:off x="8544511" y="6021673"/>
            <a:ext cx="5349870" cy="15178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Este bloque debe ser breve y directo (máximo </a:t>
            </a:r>
            <a:r>
              <a:rPr b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200 palabras</a:t>
            </a:r>
            <a:r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1891" lvl="0" marL="221891" marR="0" rtl="0" algn="l">
              <a:lnSpc>
                <a:spcPct val="107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∙"/>
            </a:pPr>
            <a:r>
              <a:rPr b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Problema:</a:t>
            </a:r>
            <a:r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¿Qué detectaste?.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1891" lvl="0" marL="221891" marR="0" rtl="0" algn="l">
              <a:lnSpc>
                <a:spcPct val="107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∙"/>
            </a:pPr>
            <a:r>
              <a:rPr b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Solución:</a:t>
            </a:r>
            <a:r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¿Cómo lo resuelve tu proyecto usando un lenguaje técnico pero accesible?.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518"/>
              </a:spcBef>
              <a:spcAft>
                <a:spcPts val="0"/>
              </a:spcAft>
              <a:buNone/>
            </a:pPr>
            <a:r>
              <a:t/>
            </a:r>
            <a:endParaRPr sz="116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"/>
          <p:cNvSpPr txBox="1"/>
          <p:nvPr/>
        </p:nvSpPr>
        <p:spPr>
          <a:xfrm>
            <a:off x="8884530" y="7861651"/>
            <a:ext cx="4928596" cy="517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highlight>
                  <a:srgbClr val="FFFF00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Diferenciadores e Innovación (Listado de Valor)</a:t>
            </a:r>
            <a:endParaRPr sz="1600">
              <a:solidFill>
                <a:schemeClr val="dk1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6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"/>
          <p:cNvSpPr txBox="1"/>
          <p:nvPr/>
        </p:nvSpPr>
        <p:spPr>
          <a:xfrm>
            <a:off x="8031162" y="8241960"/>
            <a:ext cx="6635333" cy="15819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Usa </a:t>
            </a:r>
            <a:r>
              <a:rPr b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bullet points con iconos</a:t>
            </a:r>
            <a:r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para resaltar por qué tu idea es superior: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1891" lvl="0" marL="221891" marR="0" rtl="0" algn="l">
              <a:lnSpc>
                <a:spcPct val="107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∙"/>
            </a:pPr>
            <a:r>
              <a:rPr b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Eficiencia:</a:t>
            </a:r>
            <a:r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¿Ahorra tiempo o recursos?.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1891" lvl="0" marL="221891" marR="0" rtl="0" algn="l">
              <a:lnSpc>
                <a:spcPct val="107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∙"/>
            </a:pPr>
            <a:r>
              <a:rPr b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Tecnología:</a:t>
            </a:r>
            <a:r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¿Qué herramientas nuevas usas (IA, Blockchain, Sensores)?.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1891" lvl="0" marL="221891" marR="0" rtl="0" algn="l">
              <a:lnSpc>
                <a:spcPct val="107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∙"/>
            </a:pPr>
            <a:r>
              <a:rPr b="1"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Costo:</a:t>
            </a:r>
            <a:r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¿Es una solución de bajo costo para comunidades vulnerables?.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518"/>
              </a:spcBef>
              <a:spcAft>
                <a:spcPts val="0"/>
              </a:spcAft>
              <a:buNone/>
            </a:pPr>
            <a:r>
              <a:t/>
            </a:r>
            <a:endParaRPr sz="116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69BFF">
            <a:alpha val="12156"/>
          </a:srgbClr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"/>
          <p:cNvSpPr/>
          <p:nvPr/>
        </p:nvSpPr>
        <p:spPr>
          <a:xfrm>
            <a:off x="271277" y="161435"/>
            <a:ext cx="15002244" cy="9735530"/>
          </a:xfrm>
          <a:prstGeom prst="roundRect">
            <a:avLst>
              <a:gd fmla="val 16667" name="adj"/>
            </a:avLst>
          </a:prstGeom>
          <a:solidFill>
            <a:schemeClr val="lt1">
              <a:alpha val="52156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"/>
          <p:cNvSpPr txBox="1"/>
          <p:nvPr/>
        </p:nvSpPr>
        <p:spPr>
          <a:xfrm>
            <a:off x="4542588" y="1643300"/>
            <a:ext cx="6570467" cy="7235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Innovación Digital</a:t>
            </a:r>
            <a:endParaRPr sz="4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"/>
          <p:cNvSpPr txBox="1"/>
          <p:nvPr/>
        </p:nvSpPr>
        <p:spPr>
          <a:xfrm>
            <a:off x="3027205" y="2513211"/>
            <a:ext cx="8997732" cy="1486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AGRO-MERCADO DIGITAL (AMD): LA RED DE ABASTO INTELIGENTE</a:t>
            </a:r>
            <a:endParaRPr b="1" sz="2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7000"/>
              </a:lnSpc>
              <a:spcBef>
                <a:spcPts val="518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Conectando cosechas locales con mesas comunitarias de forma justa y eficiente.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518"/>
              </a:spcBef>
              <a:spcAft>
                <a:spcPts val="0"/>
              </a:spcAft>
              <a:buNone/>
            </a:pPr>
            <a:r>
              <a:t/>
            </a:r>
            <a:endParaRPr sz="116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"/>
          <p:cNvSpPr txBox="1"/>
          <p:nvPr/>
        </p:nvSpPr>
        <p:spPr>
          <a:xfrm>
            <a:off x="3319841" y="3814478"/>
            <a:ext cx="8841679" cy="7948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Transformamos la logística alimentaria en prosperidad rural, garantizando abasto fresco y residuo cero</a:t>
            </a:r>
            <a:endParaRPr sz="1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6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2"/>
          <p:cNvSpPr txBox="1"/>
          <p:nvPr/>
        </p:nvSpPr>
        <p:spPr>
          <a:xfrm>
            <a:off x="8736739" y="4668858"/>
            <a:ext cx="4335985" cy="5793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Descripción de la Solución (Sinopsis)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6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2"/>
          <p:cNvSpPr txBox="1"/>
          <p:nvPr/>
        </p:nvSpPr>
        <p:spPr>
          <a:xfrm>
            <a:off x="7380171" y="5161347"/>
            <a:ext cx="7286321" cy="1995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Problema:</a:t>
            </a: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Viviendas autoconstruidas en zonas rurales sufren temperaturas extremas debido a deficiencias térmicas, afectando la salud y elevando el gasto energético de las familias.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Solución:</a:t>
            </a: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MURO-TERRA es un panel modular eco-amigable con tecnología IoT y energía solar integrada. Regula pasivamente la temperatura interior gestionando el flujo de aire, mejorando la habitabilidad de forma económica y fácil de instalar (DIY).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6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2"/>
          <p:cNvSpPr txBox="1"/>
          <p:nvPr/>
        </p:nvSpPr>
        <p:spPr>
          <a:xfrm>
            <a:off x="8258711" y="7069609"/>
            <a:ext cx="5570274" cy="5793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Diferenciadores e Innovación (Listado de Valor)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6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"/>
          <p:cNvSpPr txBox="1"/>
          <p:nvPr/>
        </p:nvSpPr>
        <p:spPr>
          <a:xfrm>
            <a:off x="7380171" y="7648998"/>
            <a:ext cx="7380405" cy="17489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016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Eficiencia:</a:t>
            </a: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Aumenta la eficiencia térmica del hogar en un 60%, reduciendo costos energéticos.</a:t>
            </a:r>
            <a:endParaRPr/>
          </a:p>
          <a:p>
            <a:pPr indent="-1016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Tecnología:</a:t>
            </a: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Incorpora Sensores IoT autónomos alimentados por energía solar.</a:t>
            </a:r>
            <a:endParaRPr/>
          </a:p>
          <a:p>
            <a:pPr indent="-1016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Costo:</a:t>
            </a: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Solución de muy bajo costo para comunidades vulnerables gracias al uso de materiales reciclados locales y fabricación comunitaria.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6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cono&#10;&#10;El contenido generado por IA puede ser incorrecto." id="121" name="Google Shape;12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050508" y="2518893"/>
            <a:ext cx="1299656" cy="12658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terfaz de usuario gráfica, Aplicación&#10;&#10;El contenido generado por IA puede ser incorrecto." id="122" name="Google Shape;122;p2"/>
          <p:cNvPicPr preferRelativeResize="0"/>
          <p:nvPr/>
        </p:nvPicPr>
        <p:blipFill rotWithShape="1">
          <a:blip r:embed="rId4">
            <a:alphaModFix/>
          </a:blip>
          <a:srcRect b="22314" l="1" r="321" t="19130"/>
          <a:stretch/>
        </p:blipFill>
        <p:spPr>
          <a:xfrm>
            <a:off x="1857988" y="4668858"/>
            <a:ext cx="4335985" cy="5008482"/>
          </a:xfrm>
          <a:prstGeom prst="round2DiagRect">
            <a:avLst>
              <a:gd fmla="val 16667" name="adj1"/>
              <a:gd fmla="val 0" name="adj2"/>
            </a:avLst>
          </a:prstGeom>
          <a:noFill/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54000" rotWithShape="0" algn="tl">
              <a:srgbClr val="000000">
                <a:alpha val="43137"/>
              </a:srgbClr>
            </a:outerShdw>
          </a:effectLst>
        </p:spPr>
      </p:pic>
      <p:pic>
        <p:nvPicPr>
          <p:cNvPr descr="Texto&#10;&#10;El contenido generado por IA puede ser incorrecto." id="123" name="Google Shape;123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67984" y="287471"/>
            <a:ext cx="3324990" cy="187030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o&#10;&#10;El contenido generado por IA puede ser incorrecto." id="124" name="Google Shape;124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161530" y="-44561"/>
            <a:ext cx="2234247" cy="25343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Tema de 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2026-03-11T13:43:18Z</dcterms:created>
  <dc:creator>SHAI BAÑUELOS GARCIA</dc:creator>
</cp:coreProperties>
</file>